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77" r:id="rId4"/>
    <p:sldId id="279" r:id="rId5"/>
    <p:sldId id="261" r:id="rId6"/>
    <p:sldId id="280" r:id="rId7"/>
    <p:sldId id="281" r:id="rId8"/>
    <p:sldId id="290" r:id="rId9"/>
    <p:sldId id="289" r:id="rId10"/>
    <p:sldId id="282" r:id="rId11"/>
    <p:sldId id="283" r:id="rId12"/>
    <p:sldId id="291" r:id="rId13"/>
    <p:sldId id="292" r:id="rId14"/>
    <p:sldId id="284" r:id="rId15"/>
    <p:sldId id="285" r:id="rId16"/>
    <p:sldId id="286" r:id="rId17"/>
    <p:sldId id="287" r:id="rId18"/>
    <p:sldId id="288" r:id="rId19"/>
    <p:sldId id="25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6A1"/>
    <a:srgbClr val="002A7F"/>
    <a:srgbClr val="0224BE"/>
    <a:srgbClr val="0432FF"/>
    <a:srgbClr val="0118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6" autoAdjust="0"/>
    <p:restoredTop sz="94201"/>
  </p:normalViewPr>
  <p:slideViewPr>
    <p:cSldViewPr snapToGrid="0">
      <p:cViewPr>
        <p:scale>
          <a:sx n="130" d="100"/>
          <a:sy n="130" d="100"/>
        </p:scale>
        <p:origin x="1736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140D70-0311-4CA4-B8C6-DCF22F6E3356}" type="datetimeFigureOut">
              <a:rPr lang="en-GB" smtClean="0"/>
              <a:t>07/05/2026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29F6DE-FB09-49A1-AFB9-7A63261084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754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29F6DE-FB09-49A1-AFB9-7A632610841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743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1BFFEC-76FF-3B96-8F98-0CB3B4B23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294910" cy="365125"/>
          </a:xfrm>
        </p:spPr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3CECA4-B23D-6B1D-17AB-84EC549134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002" y="484406"/>
            <a:ext cx="3171297" cy="44847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C4E2C80-2DC8-1FC4-0AC9-22B23191D261}"/>
              </a:ext>
            </a:extLst>
          </p:cNvPr>
          <p:cNvSpPr txBox="1"/>
          <p:nvPr userDrawn="1"/>
        </p:nvSpPr>
        <p:spPr>
          <a:xfrm>
            <a:off x="6022104" y="406405"/>
            <a:ext cx="4355573" cy="4090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Cultural Risk Assessment in Events: Achieving Equity, Diversity and Inclusivity</a:t>
            </a:r>
          </a:p>
          <a:p>
            <a:endParaRPr lang="en-US" dirty="0">
              <a:latin typeface="Arial Black" panose="020B0A04020102020204" pitchFamily="34" charset="0"/>
            </a:endParaRPr>
          </a:p>
          <a:p>
            <a:r>
              <a:rPr lang="en-US" sz="2400" dirty="0">
                <a:latin typeface="Arial Black" panose="020B0A04020102020204" pitchFamily="34" charset="0"/>
              </a:rPr>
              <a:t>By Bernadette Albert, Ruth Dowson and</a:t>
            </a:r>
          </a:p>
          <a:p>
            <a:r>
              <a:rPr lang="en-US" sz="2400" dirty="0">
                <a:latin typeface="Arial Black" panose="020B0A04020102020204" pitchFamily="34" charset="0"/>
              </a:rPr>
              <a:t>Dan Lomax</a:t>
            </a:r>
            <a:endParaRPr lang="en-GB" sz="2400" dirty="0">
              <a:latin typeface="Arial Black" panose="020B0A040201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F7AF127-34F4-196F-BDF5-C478AF4B98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38" y="5498497"/>
            <a:ext cx="1161371" cy="11613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3E6C3A2-C887-059E-55AF-013456A826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1" y="5498497"/>
            <a:ext cx="1161371" cy="116137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26D4FDD-F168-16F4-1994-6139EA124286}"/>
              </a:ext>
            </a:extLst>
          </p:cNvPr>
          <p:cNvSpPr txBox="1"/>
          <p:nvPr userDrawn="1"/>
        </p:nvSpPr>
        <p:spPr>
          <a:xfrm>
            <a:off x="5664509" y="4385538"/>
            <a:ext cx="512618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/>
              <a:t>Scan the QR code below to see the book’s webpage </a:t>
            </a:r>
            <a:endParaRPr lang="en-GB" sz="1500" b="1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7BE826D-D9FD-D31A-F768-E4B6438CC91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108126" y="4709687"/>
            <a:ext cx="1448781" cy="136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900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09222FA-372B-E717-1094-79523AC28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294910" cy="365125"/>
          </a:xfrm>
        </p:spPr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0980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754FD-4203-588B-DF20-C795E4609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BD7D5A-AD9C-9EE8-B969-A0F11862CC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D855B-0D1F-5205-509D-0D005B5754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88772-7D0C-CD18-E28C-836449766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11D70-1E35-CF64-157B-2A6D7CA29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724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F46BB-B600-6B89-4E54-462AD9C95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FACA6-CEF5-700C-8034-ED7506993A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16A3F2-957F-C657-E895-EC62E6FDAE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3733A1-AECB-AA0E-010F-C00F96CAF1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E7D21D-072D-F06B-A3D0-9B7240970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4F24FF-2038-BCDC-C0F9-EBC601278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621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07288-5585-9089-4266-37FF1A45B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EE4F7D-842B-FB19-812F-321FD6107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9CD9BB-E779-F5D9-B51B-EE57A32ED3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EF1810-19F1-BB09-A366-A96B48929E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68FA72-5AC4-0886-FC89-B4C3AC06ED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2A753A-43A9-EE7C-94E3-CC300C158B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6C3178-6748-3964-F4FB-9188820DE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A67FC6-F788-D86D-E207-DF2BA4A8C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956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631C4-2626-C368-4634-0B2D08BE8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AF3CB3-5F3D-13DA-D79C-6E05D2F7F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510F4B-D84C-2FE1-46E2-90FE7D880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420BF0-B32E-4098-E64D-6F448EC17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876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E61985-652C-6A40-BC3A-B27D719137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878F62-6C81-6645-5EB4-6C5A77776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74BDB4-7666-10F2-1D54-BB2204C8E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487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EC120-E4A5-3603-56FC-3D5F1EEED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DD208-AE01-1218-21DA-A60A10B29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87362-A06A-E5B2-9748-EE51DE713C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DC982-A1DB-DD16-DACA-A0D2774FED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12F3D7-7430-6A5C-7A48-45F2F6161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539D24-D63E-1317-3810-8DE7AE74C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85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776FC-B21D-2278-8093-BA0DB74AA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1818D3-5705-3965-05AC-94088161BF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65DAE-7A82-ADCC-8285-7F61D68EC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FD58C9-52E7-1036-4B8F-3368A7DE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743B6D-CEC4-FCE3-F2EA-EEE5C0531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658272-A177-46F3-9D53-B4C8DECB4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628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6863D-1893-35DC-CEF6-96FCFAF79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CD86C3-3E86-D614-912D-79B0426D4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18147E-AB4C-D3A6-E971-4BAFDCEA46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C1C1C9-8E57-CD05-FEB0-96976F7EB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3B9FF-1B5B-D677-7ED2-9CC0EF68F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906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0A0EFD-E5BB-BC44-1B93-9CDC918265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9A37E-5D84-B191-07B1-82A5A4E92A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9CC8D4-19F9-688E-F557-CD900FFF6E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89A4A-C82A-F098-4255-384AE53A2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A4CF2-08CC-DAAC-4E04-F07C8BB78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272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365AD-F468-0A0D-7421-7B50103F0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D323C-37B6-E376-0068-D0DE8869D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1400A-CFB2-79A5-D67F-12BB9EF4D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34958-94B7-BDE5-0393-B2B14C888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CE019-2E4C-C1F6-4C65-62B85DC44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021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839C9-5D46-3F74-CA48-2D4CE85F9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88E0E-957E-E19F-8231-F8F9D92B05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15AE2-07CC-08E4-FA02-291B60F36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2D8AB-2A69-674B-2D18-6AA456771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94BA1-FE04-8809-08C0-6E7F0C4D1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479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FE25-517F-2D64-CF96-156A3CA3E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C1CD7D-299D-56CA-7B26-1FCAC6D4D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BCF90-7EC3-76CE-551C-A882ABA23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21A10-4526-3228-6DA8-5589523CF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E5657-5FC0-4A16-9155-8FC439262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032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6EFC2-B9E1-57AD-33A8-C0EF4031D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2A9A9-79B7-D270-CD75-905706BEC0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5AD831-4C64-7180-BD9F-2E07DF30DE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C228C4-C49A-645B-9471-26DEFF118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7974CB-B2C2-C7F3-3C7A-D7264F45D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E57515-FBBD-A69C-C5E5-8B198E956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14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9B5CB-2CCA-2FDC-19BA-A2DAF6FED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94133-2A21-9545-9F21-6671C1887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C1B636-2C04-2CBA-8397-3854B7CAFB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EA9DD5-AE7C-5986-733E-9C4233C157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0D0F08-51D8-E752-DF19-B3E4789946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14AE9E-2F84-62A0-8E7F-53C9774BE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F175A6-AF8A-735A-02EF-D90AE22AB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A2C2BC-A9AC-EDC0-4E44-65459A386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746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58915-E9FC-86F2-8134-F1FAD1823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7009B3-FDC3-3E99-C990-EA239634B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164668-8407-5528-D004-3009C5F18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6131F6-96BD-68F4-B783-ECE837F41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85487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B26FE9-9DF9-ABCE-611E-7BFEB3E0C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133D03-2D51-309F-D525-6439CD23D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DB91C5-EB0A-36D4-DEE5-F22CC0EFF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5481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1C0A6-BE0A-7115-85BB-B9F9CF4E8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28085-E193-4FC5-337C-A8B646DA9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0E2597-3561-239B-083B-380624CF55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248F6A-42F4-ACE5-4C0E-43BC3DEDD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5D384-6BE4-9502-F7D9-8299CD86D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ED7B7D-BB93-B74F-F99F-6545FF99E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7521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22C03-5B84-C8CA-1498-E7975189E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C3458F-CBA0-530E-C11A-93F6FE408A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E67A8-9E0F-9756-B0AE-2EC441FE43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703C05-84BC-653E-A568-90D6234B8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EEAADC-AE1D-2509-32E9-E3D9A567D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38EF1-3782-6500-ECC1-C53F92D40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1882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404EC-C4BF-4284-09BE-7773B296F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2199E8-BB59-1EA0-BA22-9FBE824C8C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5ECB4-9CAB-5422-7096-E27BC5F31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E05AA3-C62B-0131-3C8C-FB60EC548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0282D1-51E0-D36C-05A9-E1A271134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0788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D23DA8-0292-9049-B0BA-CE08857177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27BDB6-302F-F893-92E1-70D06BCFA6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5C612-3B8A-19E4-2C8E-73B39F299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BF67E-0444-BFCC-AEA4-74DE7139F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C6C497-8948-356F-C407-7271B9EA3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252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A06CD-25FD-F80F-B592-34710EE92B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 dirty="0"/>
              <a:t>© Albert, Dowson &amp; Lomax 2025 https://www.goodfellowpublishers.com/culturalrisk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C4B3E9-F308-05BB-48F1-C1E1FFAF53E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1" y="5498497"/>
            <a:ext cx="1161371" cy="11613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9468B4-D57A-1D02-440D-1F852994CD37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80813" y="5498497"/>
            <a:ext cx="790786" cy="111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579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A6FAEC-1463-1479-AB48-1C5053557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45F6EA-6744-3C2C-81E5-1BE09BC91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1FB1C-E15F-15BD-0FD4-6054100FCD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F385C-B2AA-BBF1-2E26-2A8BB5C8D4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97C2A-304A-6661-7948-8AA27DAAC1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068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68CE08-AE05-4244-6529-9E14C1BF0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34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3D646-2371-8040-ADD9-FE09D4157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C72CBAF-0622-D4CB-973B-98E4E2559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© Albert, Dowson &amp; Lomax 2025 https://</a:t>
            </a:r>
            <a:r>
              <a:rPr lang="de-DE" dirty="0" err="1"/>
              <a:t>www.goodfellowpublishers.com</a:t>
            </a:r>
            <a:r>
              <a:rPr lang="de-DE" dirty="0"/>
              <a:t>/</a:t>
            </a:r>
            <a:r>
              <a:rPr lang="de-DE" dirty="0" err="1"/>
              <a:t>culturalrisk</a:t>
            </a:r>
            <a:endParaRPr lang="en-GB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FA7C3F8-E699-6607-D589-81C7ECF40FE1}"/>
              </a:ext>
            </a:extLst>
          </p:cNvPr>
          <p:cNvSpPr/>
          <p:nvPr/>
        </p:nvSpPr>
        <p:spPr>
          <a:xfrm>
            <a:off x="1491172" y="743434"/>
            <a:ext cx="4407441" cy="457200"/>
          </a:xfrm>
          <a:prstGeom prst="roundRect">
            <a:avLst>
              <a:gd name="adj" fmla="val 8853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 A: Core Concepts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4FE3F6D-211D-FDC7-8726-4898725B080D}"/>
              </a:ext>
            </a:extLst>
          </p:cNvPr>
          <p:cNvSpPr/>
          <p:nvPr/>
        </p:nvSpPr>
        <p:spPr>
          <a:xfrm>
            <a:off x="1491172" y="235658"/>
            <a:ext cx="4404098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1: 	Introduction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8628E2E-D1EF-63E0-CF9F-D2AE1A104848}"/>
              </a:ext>
            </a:extLst>
          </p:cNvPr>
          <p:cNvSpPr/>
          <p:nvPr/>
        </p:nvSpPr>
        <p:spPr>
          <a:xfrm>
            <a:off x="1491172" y="1237927"/>
            <a:ext cx="4407441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2: 	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0E9F534-CFE2-8030-6F9F-17E1485C1173}"/>
              </a:ext>
            </a:extLst>
          </p:cNvPr>
          <p:cNvSpPr/>
          <p:nvPr/>
        </p:nvSpPr>
        <p:spPr>
          <a:xfrm>
            <a:off x="1491172" y="1726380"/>
            <a:ext cx="4407441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3: 	Cultural Risk – EEDI and Bias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867241C-AB73-A822-5546-FA3BAF3745A3}"/>
              </a:ext>
            </a:extLst>
          </p:cNvPr>
          <p:cNvSpPr/>
          <p:nvPr/>
        </p:nvSpPr>
        <p:spPr>
          <a:xfrm>
            <a:off x="1491172" y="2216931"/>
            <a:ext cx="4407441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4: 	The Science of Inclusion and Bias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A73C803-98CB-D50B-A97D-AF33621FB4F9}"/>
              </a:ext>
            </a:extLst>
          </p:cNvPr>
          <p:cNvSpPr/>
          <p:nvPr/>
        </p:nvSpPr>
        <p:spPr>
          <a:xfrm>
            <a:off x="1491172" y="2709025"/>
            <a:ext cx="4404099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5: 	Culture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5668213-90C4-CE9D-5E20-2F60B8F7984B}"/>
              </a:ext>
            </a:extLst>
          </p:cNvPr>
          <p:cNvSpPr/>
          <p:nvPr/>
        </p:nvSpPr>
        <p:spPr>
          <a:xfrm>
            <a:off x="1491172" y="3205536"/>
            <a:ext cx="4404099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6: 	Theories and Frameworks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160959E-C0C9-14F0-BBCD-C2243E61EC8B}"/>
              </a:ext>
            </a:extLst>
          </p:cNvPr>
          <p:cNvSpPr/>
          <p:nvPr/>
        </p:nvSpPr>
        <p:spPr>
          <a:xfrm>
            <a:off x="1491172" y="3696829"/>
            <a:ext cx="4404098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7: 	Cultural Intelligence (CQ)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ED99612-DC2D-92B9-3A95-B5A13A0C2393}"/>
              </a:ext>
            </a:extLst>
          </p:cNvPr>
          <p:cNvSpPr/>
          <p:nvPr/>
        </p:nvSpPr>
        <p:spPr>
          <a:xfrm>
            <a:off x="2416606" y="1235440"/>
            <a:ext cx="3488426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Rationale, Scope and Background of Cultural Risk Assessment and CIERA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3175BB9-487F-22BC-2434-334F1D43A762}"/>
              </a:ext>
            </a:extLst>
          </p:cNvPr>
          <p:cNvSpPr/>
          <p:nvPr/>
        </p:nvSpPr>
        <p:spPr>
          <a:xfrm>
            <a:off x="6287382" y="747341"/>
            <a:ext cx="4413436" cy="460135"/>
          </a:xfrm>
          <a:prstGeom prst="roundRect">
            <a:avLst>
              <a:gd name="adj" fmla="val 8853"/>
            </a:avLst>
          </a:prstGeom>
          <a:solidFill>
            <a:srgbClr val="002A7F"/>
          </a:solidFill>
          <a:ln>
            <a:solidFill>
              <a:srgbClr val="002A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 B: The Practicalities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B6137F1-45A3-F956-068B-43320C199E84}"/>
              </a:ext>
            </a:extLst>
          </p:cNvPr>
          <p:cNvSpPr/>
          <p:nvPr/>
        </p:nvSpPr>
        <p:spPr>
          <a:xfrm>
            <a:off x="6287381" y="1247115"/>
            <a:ext cx="4413436" cy="453153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8: 	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A447B7A6-5792-095B-186B-845856834406}"/>
              </a:ext>
            </a:extLst>
          </p:cNvPr>
          <p:cNvSpPr/>
          <p:nvPr/>
        </p:nvSpPr>
        <p:spPr>
          <a:xfrm>
            <a:off x="6287381" y="1736493"/>
            <a:ext cx="4413436" cy="456937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9: 	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3426E115-0772-A0B0-D9BF-387AF1221897}"/>
              </a:ext>
            </a:extLst>
          </p:cNvPr>
          <p:cNvSpPr/>
          <p:nvPr/>
        </p:nvSpPr>
        <p:spPr>
          <a:xfrm>
            <a:off x="6293376" y="2225686"/>
            <a:ext cx="4407440" cy="452354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10: 	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B4071F51-EDA4-9B34-8C4A-0B3E1B7FB66B}"/>
              </a:ext>
            </a:extLst>
          </p:cNvPr>
          <p:cNvSpPr/>
          <p:nvPr/>
        </p:nvSpPr>
        <p:spPr>
          <a:xfrm>
            <a:off x="6296717" y="2710297"/>
            <a:ext cx="4404099" cy="455064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11: 	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2B6CFD98-28E8-5FCE-36CD-8AFF5027953C}"/>
              </a:ext>
            </a:extLst>
          </p:cNvPr>
          <p:cNvSpPr/>
          <p:nvPr/>
        </p:nvSpPr>
        <p:spPr>
          <a:xfrm>
            <a:off x="6296717" y="3209444"/>
            <a:ext cx="4404099" cy="457200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12: 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970EF47-6584-A24C-B74D-8C44FE46A235}"/>
              </a:ext>
            </a:extLst>
          </p:cNvPr>
          <p:cNvSpPr/>
          <p:nvPr/>
        </p:nvSpPr>
        <p:spPr>
          <a:xfrm>
            <a:off x="6296717" y="3701675"/>
            <a:ext cx="4404098" cy="452354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13: 	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E42F492-656D-7168-620F-1E8DF5A08DDB}"/>
              </a:ext>
            </a:extLst>
          </p:cNvPr>
          <p:cNvSpPr/>
          <p:nvPr/>
        </p:nvSpPr>
        <p:spPr>
          <a:xfrm>
            <a:off x="7182218" y="1733952"/>
            <a:ext cx="2800709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Activating Theory -  </a:t>
            </a:r>
          </a:p>
          <a:p>
            <a:r>
              <a:rPr lang="en-US" sz="1200" dirty="0"/>
              <a:t>England and Wales Cricket Board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4AA747A4-A9F1-2D4D-0B4B-C71E6B1CEA6C}"/>
              </a:ext>
            </a:extLst>
          </p:cNvPr>
          <p:cNvSpPr/>
          <p:nvPr/>
        </p:nvSpPr>
        <p:spPr>
          <a:xfrm>
            <a:off x="7182219" y="1251559"/>
            <a:ext cx="3403948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Cultural Risk Assessment &amp; The Cultural Inclusivity and Equity Risk Assessment (</a:t>
            </a:r>
            <a:r>
              <a:rPr lang="en-US" sz="1200" dirty="0"/>
              <a:t>CIERA)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DF3CB2D1-5918-EFDD-139E-BCD3B00112D8}"/>
              </a:ext>
            </a:extLst>
          </p:cNvPr>
          <p:cNvSpPr/>
          <p:nvPr/>
        </p:nvSpPr>
        <p:spPr>
          <a:xfrm>
            <a:off x="7182219" y="2218205"/>
            <a:ext cx="3507423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Managing Organisational Risk: Integrating Cultural Risk Awareness into Corporate Governance</a:t>
            </a:r>
            <a:endParaRPr lang="en-US" sz="1200" dirty="0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A9AC28F3-FBCE-5466-3BE2-B252F54F0A7F}"/>
              </a:ext>
            </a:extLst>
          </p:cNvPr>
          <p:cNvSpPr/>
          <p:nvPr/>
        </p:nvSpPr>
        <p:spPr>
          <a:xfrm>
            <a:off x="7177905" y="2721590"/>
            <a:ext cx="3503981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Comparing faith in cultural contexts: In Sacred Spaces and on the Dancefloor </a:t>
            </a:r>
            <a:endParaRPr lang="en-US" sz="1200" dirty="0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71B9E3F5-7BDE-E9C5-CF7E-679149A5340F}"/>
              </a:ext>
            </a:extLst>
          </p:cNvPr>
          <p:cNvSpPr/>
          <p:nvPr/>
        </p:nvSpPr>
        <p:spPr>
          <a:xfrm>
            <a:off x="7182218" y="3217505"/>
            <a:ext cx="3503108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Activating Theory - Action Research with Faith Leaders for the British Ritual Innovation in COVID</a:t>
            </a:r>
            <a:endParaRPr lang="en-US" sz="1200" dirty="0"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2282F91-A8C4-80B3-F36C-DDAE0BE1146E}"/>
              </a:ext>
            </a:extLst>
          </p:cNvPr>
          <p:cNvSpPr/>
          <p:nvPr/>
        </p:nvSpPr>
        <p:spPr>
          <a:xfrm>
            <a:off x="7177904" y="3708841"/>
            <a:ext cx="3507423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Between the lines -  </a:t>
            </a:r>
          </a:p>
          <a:p>
            <a:r>
              <a:rPr lang="en-GB" sz="1200" dirty="0"/>
              <a:t>Conversations in Context,  a Dialogical Approach</a:t>
            </a:r>
            <a:endParaRPr lang="en-US" sz="1200" dirty="0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280EFAE5-6FCB-89D5-7A90-533761F12597}"/>
              </a:ext>
            </a:extLst>
          </p:cNvPr>
          <p:cNvSpPr/>
          <p:nvPr/>
        </p:nvSpPr>
        <p:spPr>
          <a:xfrm>
            <a:off x="4585937" y="4297128"/>
            <a:ext cx="3020122" cy="457200"/>
          </a:xfrm>
          <a:prstGeom prst="roundRect">
            <a:avLst>
              <a:gd name="adj" fmla="val 8853"/>
            </a:avLst>
          </a:prstGeom>
          <a:solidFill>
            <a:srgbClr val="0036A1"/>
          </a:solidFill>
          <a:ln>
            <a:solidFill>
              <a:srgbClr val="0036A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 C: Case Studies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E2A2E002-DF8B-98B4-E03B-F87DEADBCAEE}"/>
              </a:ext>
            </a:extLst>
          </p:cNvPr>
          <p:cNvSpPr/>
          <p:nvPr/>
        </p:nvSpPr>
        <p:spPr>
          <a:xfrm>
            <a:off x="1491184" y="4527186"/>
            <a:ext cx="3020122" cy="227431"/>
          </a:xfrm>
          <a:prstGeom prst="roundRect">
            <a:avLst>
              <a:gd name="adj" fmla="val 13722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1:  Sweden – Religious Heritage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3A7CCE20-717F-2CF1-EE1A-FBBBF4976DB6}"/>
              </a:ext>
            </a:extLst>
          </p:cNvPr>
          <p:cNvSpPr/>
          <p:nvPr/>
        </p:nvSpPr>
        <p:spPr>
          <a:xfrm>
            <a:off x="1491172" y="4783049"/>
            <a:ext cx="3020122" cy="227431"/>
          </a:xfrm>
          <a:prstGeom prst="roundRect">
            <a:avLst>
              <a:gd name="adj" fmla="val 10601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2: UK – Sensory Rooms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5D853B6E-8890-1B42-D220-87665CB50580}"/>
              </a:ext>
            </a:extLst>
          </p:cNvPr>
          <p:cNvSpPr/>
          <p:nvPr/>
        </p:nvSpPr>
        <p:spPr>
          <a:xfrm>
            <a:off x="1491172" y="5048090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3: England – Prom Events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66D8BC06-142A-0D2E-E128-06C8DBE8B3C7}"/>
              </a:ext>
            </a:extLst>
          </p:cNvPr>
          <p:cNvSpPr/>
          <p:nvPr/>
        </p:nvSpPr>
        <p:spPr>
          <a:xfrm>
            <a:off x="1491172" y="5308947"/>
            <a:ext cx="3020122" cy="227431"/>
          </a:xfrm>
          <a:prstGeom prst="roundRect">
            <a:avLst>
              <a:gd name="adj" fmla="val 7645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4: UAE – Cultural Awareness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4912AA1E-9E8D-8C3D-16F6-3814A0CE9BA6}"/>
              </a:ext>
            </a:extLst>
          </p:cNvPr>
          <p:cNvSpPr/>
          <p:nvPr/>
        </p:nvSpPr>
        <p:spPr>
          <a:xfrm>
            <a:off x="1491172" y="5569804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5: Australia – Indigenous Communities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2E655301-5EC5-CCCE-0FE1-6737E9BF5043}"/>
              </a:ext>
            </a:extLst>
          </p:cNvPr>
          <p:cNvSpPr/>
          <p:nvPr/>
        </p:nvSpPr>
        <p:spPr>
          <a:xfrm>
            <a:off x="4585939" y="4795464"/>
            <a:ext cx="3020122" cy="227431"/>
          </a:xfrm>
          <a:prstGeom prst="roundRect">
            <a:avLst>
              <a:gd name="adj" fmla="val 13722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6: Qatar – Football World Cup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5C352660-3882-24CA-80A6-C75308BDD1EB}"/>
              </a:ext>
            </a:extLst>
          </p:cNvPr>
          <p:cNvSpPr/>
          <p:nvPr/>
        </p:nvSpPr>
        <p:spPr>
          <a:xfrm>
            <a:off x="4585938" y="5050264"/>
            <a:ext cx="3020122" cy="227431"/>
          </a:xfrm>
          <a:prstGeom prst="roundRect">
            <a:avLst>
              <a:gd name="adj" fmla="val 8138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7: USA – NFL 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AC9EDC49-0E12-075C-E372-F891E8AFE407}"/>
              </a:ext>
            </a:extLst>
          </p:cNvPr>
          <p:cNvSpPr/>
          <p:nvPr/>
        </p:nvSpPr>
        <p:spPr>
          <a:xfrm>
            <a:off x="4585937" y="5304690"/>
            <a:ext cx="3020122" cy="227431"/>
          </a:xfrm>
          <a:prstGeom prst="roundRect">
            <a:avLst>
              <a:gd name="adj" fmla="val 8138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8: Japan – Cultural Heritage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498AF2F0-57A0-1236-E333-26E07A39AD2C}"/>
              </a:ext>
            </a:extLst>
          </p:cNvPr>
          <p:cNvSpPr/>
          <p:nvPr/>
        </p:nvSpPr>
        <p:spPr>
          <a:xfrm>
            <a:off x="4585937" y="5559855"/>
            <a:ext cx="3020122" cy="227431"/>
          </a:xfrm>
          <a:prstGeom prst="roundRect">
            <a:avLst>
              <a:gd name="adj" fmla="val 10766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9: UK – Sport and Gender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1C3ABEA0-1D3B-3DE2-96EA-CAA907C7B8C6}"/>
              </a:ext>
            </a:extLst>
          </p:cNvPr>
          <p:cNvSpPr/>
          <p:nvPr/>
        </p:nvSpPr>
        <p:spPr>
          <a:xfrm>
            <a:off x="7680699" y="4541247"/>
            <a:ext cx="3020122" cy="227431"/>
          </a:xfrm>
          <a:prstGeom prst="roundRect">
            <a:avLst>
              <a:gd name="adj" fmla="val 10601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10: UK – Faith and Sexuality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EEE18019-1781-5F1E-3545-518EED0DEFB7}"/>
              </a:ext>
            </a:extLst>
          </p:cNvPr>
          <p:cNvSpPr/>
          <p:nvPr/>
        </p:nvSpPr>
        <p:spPr>
          <a:xfrm>
            <a:off x="7680698" y="4794318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11: UK – Cultural Events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F0FFA300-549C-DC7D-D03C-217B7B3C9D1F}"/>
              </a:ext>
            </a:extLst>
          </p:cNvPr>
          <p:cNvSpPr/>
          <p:nvPr/>
        </p:nvSpPr>
        <p:spPr>
          <a:xfrm>
            <a:off x="7680697" y="5047513"/>
            <a:ext cx="3020122" cy="227431"/>
          </a:xfrm>
          <a:prstGeom prst="roundRect">
            <a:avLst>
              <a:gd name="adj" fmla="val 10766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12: USA – Belonging and Ethnicity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71768A14-C58F-9E65-604F-F08BF1F58A9C}"/>
              </a:ext>
            </a:extLst>
          </p:cNvPr>
          <p:cNvSpPr/>
          <p:nvPr/>
        </p:nvSpPr>
        <p:spPr>
          <a:xfrm>
            <a:off x="7680696" y="5304906"/>
            <a:ext cx="3020122" cy="227431"/>
          </a:xfrm>
          <a:prstGeom prst="roundRect">
            <a:avLst>
              <a:gd name="adj" fmla="val 8137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13: Caribbean – Diaspora Communities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5F0EC2B1-4938-FCFD-B45C-3293D7B0017E}"/>
              </a:ext>
            </a:extLst>
          </p:cNvPr>
          <p:cNvSpPr/>
          <p:nvPr/>
        </p:nvSpPr>
        <p:spPr>
          <a:xfrm>
            <a:off x="7680696" y="5558127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14: Nigeria – Business Events</a:t>
            </a:r>
          </a:p>
        </p:txBody>
      </p:sp>
    </p:spTree>
    <p:extLst>
      <p:ext uri="{BB962C8B-B14F-4D97-AF65-F5344CB8AC3E}">
        <p14:creationId xmlns:p14="http://schemas.microsoft.com/office/powerpoint/2010/main" val="2480713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FE17B-32FE-30E9-1690-4E2F59B0C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EB79080-C0D8-CB3E-F482-32A8C77EE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C702700-68E9-BAB0-C856-5E522D946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261" y="615973"/>
            <a:ext cx="6145588" cy="475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002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3FB2DD6-7C57-6D3F-7432-959C4AA9A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8EB2908-BA7B-A418-F22A-30465B60F44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73578" y="393201"/>
            <a:ext cx="11224954" cy="1588053"/>
          </a:xfrm>
          <a:prstGeom prst="rect">
            <a:avLst/>
          </a:prstGeom>
        </p:spPr>
        <p:txBody>
          <a:bodyPr/>
          <a:lstStyle/>
          <a:p>
            <a:r>
              <a:rPr lang="en-GB" sz="4000"/>
              <a:t>Summary – Chapter </a:t>
            </a:r>
            <a:r>
              <a:rPr lang="en-GB" sz="4000" dirty="0"/>
              <a:t>2: Rationale, scope and background of cultural risk assessment and CIERA </a:t>
            </a:r>
            <a:br>
              <a:rPr lang="en-GB" dirty="0"/>
            </a:br>
            <a:r>
              <a:rPr lang="en-GB" sz="2400" i="1" dirty="0"/>
              <a:t>Ruth Dowson &amp; Bernadette Albert</a:t>
            </a:r>
            <a:endParaRPr lang="en-US" sz="2400" i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B2E3A6-2AC5-33C8-469A-63CD724B92EA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1371599" y="2126955"/>
            <a:ext cx="10037135" cy="3480022"/>
          </a:xfrm>
          <a:prstGeom prst="rect">
            <a:avLst/>
          </a:prstGeom>
        </p:spPr>
        <p:txBody>
          <a:bodyPr/>
          <a:lstStyle/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The story of developing cultural risk from teaching events through implementation across multiple projects and sectors. </a:t>
            </a:r>
          </a:p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Introduces key concepts of academic origins of cultural risk: culture,  developing cultural capital; space navigation; creating psychological safe spaces; diversity, inclusion, equity and equality; unconscious bias; venuefication; eventization of faith. </a:t>
            </a:r>
          </a:p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These definitions and the development from the cultural risk assessment into the Cultural Inclusivity and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Equity Risk Assessment (CIERA©) form the foundation for the remaining chapters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134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CE842FF-A952-5154-368C-CCFF62D10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085" y="131148"/>
            <a:ext cx="10515600" cy="741004"/>
          </a:xfrm>
        </p:spPr>
        <p:txBody>
          <a:bodyPr/>
          <a:lstStyle/>
          <a:p>
            <a:r>
              <a:rPr lang="en-GB" dirty="0"/>
              <a:t>Contextualization 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AE42A3-C4D3-7568-EC65-3E9F353CA1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4085" y="872151"/>
            <a:ext cx="11566559" cy="5849323"/>
          </a:xfrm>
        </p:spPr>
        <p:txBody>
          <a:bodyPr>
            <a:normAutofit lnSpcReduction="10000"/>
          </a:bodyPr>
          <a:lstStyle/>
          <a:p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Events can provide opportunities to celebrate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richness and distinctive diversity of local and national cultures and identities.</a:t>
            </a:r>
          </a:p>
          <a:p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This requires careful management of cultural risks. </a:t>
            </a:r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  <a:p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Today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 communities and nations are not entities with one single voice. Their vitality comes from the blend of contrasting tones, as participants contribute meaningfully to a complex whole. </a:t>
            </a:r>
          </a:p>
          <a:p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Events can offer a platform to these many voices, but can also create environments that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facilitate and embed ‘otherness’.</a:t>
            </a:r>
          </a:p>
          <a:p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T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ensions exist as cultural diversification, political pluralities,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social structures, multilingualism and other characteristics lead to ‘otherness’. </a:t>
            </a:r>
          </a:p>
          <a:p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The CIERA© and cultural risk assessment approaches provide operational frameworks that identify potential for discord, enabling informed interventions to event design and delivery.</a:t>
            </a:r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B1CC5F8-800D-41CD-9606-18F4C79E8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99588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2D06B-D4D6-A57A-C304-ACA40BC67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479054-308C-8BFF-0325-21B2B44874A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41398" y="324158"/>
            <a:ext cx="10515600" cy="75466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Rationale and Origins of CIERA©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8EBEEC-7D8C-1E90-6F87-0F5A693AB50A}"/>
              </a:ext>
            </a:extLst>
          </p:cNvPr>
          <p:cNvSpPr txBox="1"/>
          <p:nvPr/>
        </p:nvSpPr>
        <p:spPr>
          <a:xfrm>
            <a:off x="341398" y="1256344"/>
            <a:ext cx="11375376" cy="4632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700" b="0" i="0" dirty="0">
                <a:solidFill>
                  <a:srgbClr val="1A1919"/>
                </a:solidFill>
                <a:effectLst/>
              </a:rPr>
              <a:t>The model supports the identification and management of cultural risks</a:t>
            </a:r>
            <a:r>
              <a:rPr lang="en-GB" sz="2700" dirty="0">
                <a:solidFill>
                  <a:srgbClr val="1A1919"/>
                </a:solidFill>
              </a:rPr>
              <a:t> </a:t>
            </a:r>
            <a:r>
              <a:rPr lang="en-GB" sz="2700" b="0" i="0" dirty="0">
                <a:solidFill>
                  <a:srgbClr val="1A1919"/>
                </a:solidFill>
                <a:effectLst/>
              </a:rPr>
              <a:t>in event contexts</a:t>
            </a:r>
            <a:r>
              <a:rPr lang="en-GB" sz="2700" dirty="0">
                <a:solidFill>
                  <a:srgbClr val="1A1919"/>
                </a:solidFill>
              </a:rPr>
              <a:t>; a p</a:t>
            </a:r>
            <a:r>
              <a:rPr lang="en-GB" sz="2700" b="0" i="0" dirty="0">
                <a:solidFill>
                  <a:srgbClr val="1A1919"/>
                </a:solidFill>
                <a:effectLst/>
              </a:rPr>
              <a:t>roactive approach </a:t>
            </a:r>
            <a:r>
              <a:rPr lang="en-GB" sz="2700" dirty="0">
                <a:solidFill>
                  <a:srgbClr val="1A1919"/>
                </a:solidFill>
              </a:rPr>
              <a:t>for </a:t>
            </a:r>
            <a:r>
              <a:rPr lang="en-GB" sz="2700" b="0" i="0" dirty="0">
                <a:solidFill>
                  <a:srgbClr val="1A1919"/>
                </a:solidFill>
                <a:effectLst/>
              </a:rPr>
              <a:t>events, festivals, celebrations and event venues to ensure inclusivity for groups and individuals.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700" b="0" i="0" dirty="0">
                <a:solidFill>
                  <a:srgbClr val="1A1919"/>
                </a:solidFill>
                <a:effectLst/>
              </a:rPr>
              <a:t>The event</a:t>
            </a:r>
            <a:r>
              <a:rPr lang="en-GB" sz="2700" dirty="0">
                <a:solidFill>
                  <a:srgbClr val="1A1919"/>
                </a:solidFill>
              </a:rPr>
              <a:t> </a:t>
            </a:r>
            <a:r>
              <a:rPr lang="en-GB" sz="2700" b="0" i="0" dirty="0">
                <a:solidFill>
                  <a:srgbClr val="1A1919"/>
                </a:solidFill>
                <a:effectLst/>
              </a:rPr>
              <a:t>manager’s role </a:t>
            </a:r>
            <a:r>
              <a:rPr lang="en-GB" sz="2700" dirty="0">
                <a:solidFill>
                  <a:srgbClr val="1A1919"/>
                </a:solidFill>
              </a:rPr>
              <a:t>is</a:t>
            </a:r>
            <a:r>
              <a:rPr lang="en-GB" sz="2700" b="0" i="0" dirty="0">
                <a:solidFill>
                  <a:srgbClr val="1A1919"/>
                </a:solidFill>
                <a:effectLst/>
              </a:rPr>
              <a:t> to identify, acknowledge and respect issues concerning</a:t>
            </a:r>
            <a:r>
              <a:rPr lang="en-GB" sz="2700" dirty="0">
                <a:solidFill>
                  <a:srgbClr val="1A1919"/>
                </a:solidFill>
              </a:rPr>
              <a:t> </a:t>
            </a:r>
            <a:r>
              <a:rPr lang="en-GB" sz="2700" b="0" i="0" dirty="0">
                <a:solidFill>
                  <a:srgbClr val="1A1919"/>
                </a:solidFill>
                <a:effectLst/>
              </a:rPr>
              <a:t>values, rituals, behaviours, and diverse practices, providing and supporting inclusive environments.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700" dirty="0">
                <a:solidFill>
                  <a:srgbClr val="1A1919"/>
                </a:solidFill>
              </a:rPr>
              <a:t>CIERA© </a:t>
            </a:r>
            <a:r>
              <a:rPr lang="en-GB" sz="2700" b="0" i="0" dirty="0">
                <a:solidFill>
                  <a:srgbClr val="1A1919"/>
                </a:solidFill>
                <a:effectLst/>
              </a:rPr>
              <a:t>suggests specific areas to consider when planning events, proposing actions to manage</a:t>
            </a:r>
            <a:r>
              <a:rPr lang="en-GB" sz="2700" dirty="0">
                <a:solidFill>
                  <a:srgbClr val="1A1919"/>
                </a:solidFill>
              </a:rPr>
              <a:t> </a:t>
            </a:r>
            <a:r>
              <a:rPr lang="en-GB" sz="2700" b="0" i="0" dirty="0">
                <a:solidFill>
                  <a:srgbClr val="1A1919"/>
                </a:solidFill>
                <a:effectLst/>
              </a:rPr>
              <a:t>risks.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700" b="0" i="0" dirty="0">
                <a:solidFill>
                  <a:srgbClr val="1A1919"/>
                </a:solidFill>
                <a:effectLst/>
              </a:rPr>
              <a:t>The rationale for this approach is made on moral, ethical, and legal grounds.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500" dirty="0">
              <a:solidFill>
                <a:srgbClr val="1A1919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916824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F7C4BB2-AD16-C922-CF3E-91D6C0FAC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6595"/>
          </a:xfrm>
        </p:spPr>
        <p:txBody>
          <a:bodyPr/>
          <a:lstStyle/>
          <a:p>
            <a:r>
              <a:rPr lang="en-GB" dirty="0"/>
              <a:t>Key areas for consideration of cultural risks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1D261A-5C56-784F-C7CC-271FCC3F2B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8710" y="1201720"/>
            <a:ext cx="5651090" cy="4975243"/>
          </a:xfrm>
        </p:spPr>
        <p:txBody>
          <a:bodyPr>
            <a:normAutofit fontScale="92500" lnSpcReduction="10000"/>
          </a:bodyPr>
          <a:lstStyle/>
          <a:p>
            <a:r>
              <a:rPr lang="en-GB" sz="2700" dirty="0">
                <a:solidFill>
                  <a:srgbClr val="1A1919"/>
                </a:solidFill>
              </a:rPr>
              <a:t>D</a:t>
            </a:r>
            <a:r>
              <a:rPr lang="en-GB" sz="2700" b="0" i="0" dirty="0">
                <a:solidFill>
                  <a:srgbClr val="1A1919"/>
                </a:solidFill>
                <a:effectLst/>
              </a:rPr>
              <a:t>emographic and lifecycle</a:t>
            </a:r>
            <a:r>
              <a:rPr lang="en-GB" sz="2700" dirty="0">
                <a:solidFill>
                  <a:srgbClr val="1A1919"/>
                </a:solidFill>
              </a:rPr>
              <a:t> </a:t>
            </a:r>
            <a:r>
              <a:rPr lang="en-GB" sz="2700" b="0" i="0" dirty="0">
                <a:solidFill>
                  <a:srgbClr val="1A1919"/>
                </a:solidFill>
                <a:effectLst/>
              </a:rPr>
              <a:t>contexts</a:t>
            </a:r>
          </a:p>
          <a:p>
            <a:r>
              <a:rPr lang="en-GB" sz="2700" dirty="0">
                <a:solidFill>
                  <a:srgbClr val="1A1919"/>
                </a:solidFill>
              </a:rPr>
              <a:t>G</a:t>
            </a:r>
            <a:r>
              <a:rPr lang="en-GB" sz="2700" b="0" i="0" dirty="0">
                <a:solidFill>
                  <a:srgbClr val="1A1919"/>
                </a:solidFill>
                <a:effectLst/>
              </a:rPr>
              <a:t>ender and sexuality orientation</a:t>
            </a:r>
          </a:p>
          <a:p>
            <a:r>
              <a:rPr lang="en-GB" sz="2700" dirty="0">
                <a:solidFill>
                  <a:srgbClr val="1A1919"/>
                </a:solidFill>
              </a:rPr>
              <a:t>M</a:t>
            </a:r>
            <a:r>
              <a:rPr lang="en-GB" sz="2700" b="0" i="0" dirty="0">
                <a:solidFill>
                  <a:srgbClr val="1A1919"/>
                </a:solidFill>
                <a:effectLst/>
              </a:rPr>
              <a:t>ental health awareness, including</a:t>
            </a:r>
            <a:r>
              <a:rPr lang="en-GB" sz="2700" dirty="0">
                <a:solidFill>
                  <a:srgbClr val="1A1919"/>
                </a:solidFill>
              </a:rPr>
              <a:t> </a:t>
            </a:r>
            <a:r>
              <a:rPr lang="en-GB" sz="2700" b="0" i="0" dirty="0">
                <a:solidFill>
                  <a:srgbClr val="1A1919"/>
                </a:solidFill>
                <a:effectLst/>
              </a:rPr>
              <a:t>impacts of anxiety and depression on individual and crowd behaviours</a:t>
            </a:r>
          </a:p>
          <a:p>
            <a:r>
              <a:rPr lang="en-GB" sz="2700" dirty="0">
                <a:solidFill>
                  <a:srgbClr val="1A1919"/>
                </a:solidFill>
              </a:rPr>
              <a:t>E</a:t>
            </a:r>
            <a:r>
              <a:rPr lang="en-GB" sz="2700" b="0" i="0" dirty="0">
                <a:solidFill>
                  <a:srgbClr val="1A1919"/>
                </a:solidFill>
                <a:effectLst/>
              </a:rPr>
              <a:t>nsuring</a:t>
            </a:r>
            <a:r>
              <a:rPr lang="en-GB" sz="2700" dirty="0">
                <a:solidFill>
                  <a:srgbClr val="1A1919"/>
                </a:solidFill>
              </a:rPr>
              <a:t> </a:t>
            </a:r>
            <a:r>
              <a:rPr lang="en-GB" sz="2700" b="0" i="0" dirty="0">
                <a:solidFill>
                  <a:srgbClr val="1A1919"/>
                </a:solidFill>
                <a:effectLst/>
              </a:rPr>
              <a:t>accessibility to events and venues for those with visible and non-visible disabilities</a:t>
            </a:r>
          </a:p>
          <a:p>
            <a:r>
              <a:rPr lang="en-GB" sz="2700" b="0" i="0" dirty="0">
                <a:solidFill>
                  <a:srgbClr val="1A1919"/>
                </a:solidFill>
                <a:effectLst/>
              </a:rPr>
              <a:t>Awareness of sensitivities around race and ethnicity, with inclusive practice, e.g. use of imagery, portrayal, stereotypes, bias and implicit or unconscious bias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388ABF0-5E0B-E213-0B45-9477905A39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201720"/>
            <a:ext cx="5790381" cy="4975243"/>
          </a:xfrm>
        </p:spPr>
        <p:txBody>
          <a:bodyPr/>
          <a:lstStyle/>
          <a:p>
            <a:r>
              <a:rPr lang="en-GB" sz="2500" b="0" i="0" dirty="0">
                <a:solidFill>
                  <a:srgbClr val="1A1919"/>
                </a:solidFill>
                <a:effectLst/>
              </a:rPr>
              <a:t>Language barriers and communication styles</a:t>
            </a:r>
          </a:p>
          <a:p>
            <a:r>
              <a:rPr lang="en-GB" sz="2500" dirty="0">
                <a:solidFill>
                  <a:srgbClr val="1A1919"/>
                </a:solidFill>
              </a:rPr>
              <a:t>S</a:t>
            </a:r>
            <a:r>
              <a:rPr lang="en-GB" sz="2500" b="0" i="0" dirty="0">
                <a:solidFill>
                  <a:srgbClr val="1A1919"/>
                </a:solidFill>
                <a:effectLst/>
              </a:rPr>
              <a:t>pecific religious protocols and considerations of event elements (e.g. timing, hospitality) anticipating religious practices</a:t>
            </a:r>
          </a:p>
          <a:p>
            <a:r>
              <a:rPr lang="en-GB" sz="2500" dirty="0">
                <a:solidFill>
                  <a:srgbClr val="1A1919"/>
                </a:solidFill>
              </a:rPr>
              <a:t>D</a:t>
            </a:r>
            <a:r>
              <a:rPr lang="en-GB" sz="2500" b="0" i="0" dirty="0">
                <a:solidFill>
                  <a:srgbClr val="1A1919"/>
                </a:solidFill>
                <a:effectLst/>
              </a:rPr>
              <a:t>ietary</a:t>
            </a:r>
            <a:r>
              <a:rPr lang="en-GB" sz="2500" dirty="0">
                <a:solidFill>
                  <a:srgbClr val="1A1919"/>
                </a:solidFill>
              </a:rPr>
              <a:t> </a:t>
            </a:r>
            <a:r>
              <a:rPr lang="en-GB" sz="2500" b="0" i="0" dirty="0">
                <a:solidFill>
                  <a:srgbClr val="1A1919"/>
                </a:solidFill>
                <a:effectLst/>
              </a:rPr>
              <a:t>requirements and alcohol sensitivities</a:t>
            </a:r>
          </a:p>
          <a:p>
            <a:r>
              <a:rPr lang="en-GB" sz="2500" dirty="0">
                <a:solidFill>
                  <a:srgbClr val="1A1919"/>
                </a:solidFill>
              </a:rPr>
              <a:t>U</a:t>
            </a:r>
            <a:r>
              <a:rPr lang="en-GB" sz="2500" b="0" i="0" dirty="0">
                <a:solidFill>
                  <a:srgbClr val="1A1919"/>
                </a:solidFill>
                <a:effectLst/>
              </a:rPr>
              <a:t>nderstanding different cultures</a:t>
            </a:r>
          </a:p>
          <a:p>
            <a:r>
              <a:rPr lang="en-GB" sz="2500" dirty="0">
                <a:solidFill>
                  <a:srgbClr val="1A1919"/>
                </a:solidFill>
              </a:rPr>
              <a:t>I</a:t>
            </a:r>
            <a:r>
              <a:rPr lang="en-GB" sz="2500" b="0" i="0" dirty="0">
                <a:solidFill>
                  <a:srgbClr val="1A1919"/>
                </a:solidFill>
                <a:effectLst/>
              </a:rPr>
              <a:t>ntersectionality</a:t>
            </a:r>
          </a:p>
          <a:p>
            <a:r>
              <a:rPr lang="en-GB" sz="2500" dirty="0">
                <a:solidFill>
                  <a:srgbClr val="1A1919"/>
                </a:solidFill>
              </a:rPr>
              <a:t>E</a:t>
            </a:r>
            <a:r>
              <a:rPr lang="en-GB" sz="2500" b="0" i="0" dirty="0">
                <a:solidFill>
                  <a:srgbClr val="1A1919"/>
                </a:solidFill>
                <a:effectLst/>
              </a:rPr>
              <a:t>nhancing the development of cultural capital.</a:t>
            </a:r>
            <a:endParaRPr lang="en-GB" sz="2500" dirty="0">
              <a:solidFill>
                <a:srgbClr val="1A1919"/>
              </a:solidFill>
              <a:effectLst/>
            </a:endParaRPr>
          </a:p>
          <a:p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8D0646F-EBF0-7A22-9B2C-053DCD4DF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3063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E68C27-1A71-2F24-E964-FEA454317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C3F087-26C1-0E1B-AD8C-C1E6FEDCE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554" y="88900"/>
            <a:ext cx="8051800" cy="66802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7DB2AA-DB28-848B-657E-E575DB2A22E2}"/>
              </a:ext>
            </a:extLst>
          </p:cNvPr>
          <p:cNvSpPr txBox="1"/>
          <p:nvPr/>
        </p:nvSpPr>
        <p:spPr>
          <a:xfrm>
            <a:off x="5182965" y="2513234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E94D7A-21CB-77DF-C93A-1A0CEC6DCA67}"/>
              </a:ext>
            </a:extLst>
          </p:cNvPr>
          <p:cNvSpPr txBox="1"/>
          <p:nvPr/>
        </p:nvSpPr>
        <p:spPr>
          <a:xfrm>
            <a:off x="5182965" y="2513234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9730BC-B4FF-8908-E4AC-0A4FA476BF7C}"/>
              </a:ext>
            </a:extLst>
          </p:cNvPr>
          <p:cNvSpPr txBox="1"/>
          <p:nvPr/>
        </p:nvSpPr>
        <p:spPr>
          <a:xfrm>
            <a:off x="5182965" y="2513234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DDDE5D-4746-AACD-C08F-8F666FC3AC9A}"/>
              </a:ext>
            </a:extLst>
          </p:cNvPr>
          <p:cNvSpPr txBox="1"/>
          <p:nvPr/>
        </p:nvSpPr>
        <p:spPr>
          <a:xfrm>
            <a:off x="5182965" y="2513234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24A9C5-1F91-2638-4755-E00ADFD1D046}"/>
              </a:ext>
            </a:extLst>
          </p:cNvPr>
          <p:cNvSpPr txBox="1"/>
          <p:nvPr/>
        </p:nvSpPr>
        <p:spPr>
          <a:xfrm>
            <a:off x="5182965" y="2513234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FE05A1-9620-FBDD-6F5B-D1C0E7598062}"/>
              </a:ext>
            </a:extLst>
          </p:cNvPr>
          <p:cNvSpPr txBox="1"/>
          <p:nvPr/>
        </p:nvSpPr>
        <p:spPr>
          <a:xfrm>
            <a:off x="314086" y="273662"/>
            <a:ext cx="25946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2500" b="1" dirty="0"/>
              <a:t>Representation of relationships and interactions between inclusive spaces and individuals</a:t>
            </a:r>
            <a:endParaRPr lang="en-US" sz="2500" b="1" dirty="0"/>
          </a:p>
        </p:txBody>
      </p:sp>
    </p:spTree>
    <p:extLst>
      <p:ext uri="{BB962C8B-B14F-4D97-AF65-F5344CB8AC3E}">
        <p14:creationId xmlns:p14="http://schemas.microsoft.com/office/powerpoint/2010/main" val="35431260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5947C-C8B3-34C4-F259-0E819C2A3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352" y="20144"/>
            <a:ext cx="10515600" cy="823912"/>
          </a:xfrm>
        </p:spPr>
        <p:txBody>
          <a:bodyPr/>
          <a:lstStyle/>
          <a:p>
            <a:r>
              <a:rPr lang="en-GB" dirty="0"/>
              <a:t>Key concepts and academic origins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7E4F5A2-9B14-B1AC-42A3-3461C1AD6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6774" y="696655"/>
            <a:ext cx="5598925" cy="506908"/>
          </a:xfrm>
        </p:spPr>
        <p:txBody>
          <a:bodyPr/>
          <a:lstStyle/>
          <a:p>
            <a:r>
              <a:rPr lang="en-GB" dirty="0"/>
              <a:t>Culture and developing cultural capital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33BB1-6172-DCAD-B92B-220F3E2912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8650" y="1370250"/>
            <a:ext cx="5598925" cy="4819413"/>
          </a:xfrm>
        </p:spPr>
        <p:txBody>
          <a:bodyPr/>
          <a:lstStyle/>
          <a:p>
            <a:r>
              <a:rPr lang="en-GB" dirty="0"/>
              <a:t>Cultural practices have profound impacts on all aspects of life</a:t>
            </a:r>
          </a:p>
          <a:p>
            <a:r>
              <a:rPr lang="en-GB" dirty="0"/>
              <a:t>Culture is fluid, evolves over time</a:t>
            </a:r>
          </a:p>
          <a:p>
            <a:r>
              <a:rPr lang="en-GB" dirty="0"/>
              <a:t>Bordieu – concept of cultural capital (1986)</a:t>
            </a:r>
          </a:p>
          <a:p>
            <a:r>
              <a:rPr lang="en-GB" dirty="0"/>
              <a:t>Awareness of diverse culture enhances cultural capital</a:t>
            </a:r>
          </a:p>
          <a:p>
            <a:r>
              <a:rPr lang="en-GB" dirty="0"/>
              <a:t>Expanding cultural competence can improve intergroup attitudes and create more welcoming spaces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6E768DC-EA66-C694-26E7-0E2E63D2DD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24131" y="686682"/>
            <a:ext cx="5183188" cy="506909"/>
          </a:xfrm>
        </p:spPr>
        <p:txBody>
          <a:bodyPr/>
          <a:lstStyle/>
          <a:p>
            <a:r>
              <a:rPr lang="en-GB" dirty="0"/>
              <a:t>Space navigation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AE3E78-6EBC-210E-57FA-57DD84193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370250"/>
            <a:ext cx="5710800" cy="4819413"/>
          </a:xfrm>
        </p:spPr>
        <p:txBody>
          <a:bodyPr/>
          <a:lstStyle/>
          <a:p>
            <a:r>
              <a:rPr lang="en-GB" dirty="0"/>
              <a:t>Fundamental to how people manoeuvre through physical, social and psychological dimensions</a:t>
            </a:r>
          </a:p>
          <a:p>
            <a:r>
              <a:rPr lang="en-GB" dirty="0"/>
              <a:t>Impacted by physical and psychosocial construction of space</a:t>
            </a:r>
          </a:p>
          <a:p>
            <a:r>
              <a:rPr lang="en-GB" dirty="0"/>
              <a:t>Event spaces should be designed to support identity, foster community and cultural positioning and dynamics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1B812C-05B8-FB1E-D929-DD5CA783A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474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A974D-8654-BA75-AE91-F9A1787A5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896" y="136525"/>
            <a:ext cx="10515600" cy="747169"/>
          </a:xfrm>
        </p:spPr>
        <p:txBody>
          <a:bodyPr/>
          <a:lstStyle/>
          <a:p>
            <a:r>
              <a:rPr lang="en-GB" dirty="0"/>
              <a:t>Key concepts (2)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6E23A1B-687F-B504-DACE-F95C13F2A6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0647" y="664849"/>
            <a:ext cx="5157787" cy="552568"/>
          </a:xfrm>
        </p:spPr>
        <p:txBody>
          <a:bodyPr/>
          <a:lstStyle/>
          <a:p>
            <a:r>
              <a:rPr lang="en-GB" dirty="0"/>
              <a:t>Creating psychological safe spaces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E5460-53BB-26D3-CC2A-6E3626E302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0647" y="1261802"/>
            <a:ext cx="5592149" cy="4332288"/>
          </a:xfrm>
        </p:spPr>
        <p:txBody>
          <a:bodyPr/>
          <a:lstStyle/>
          <a:p>
            <a:r>
              <a:rPr lang="en-GB" sz="2700" dirty="0"/>
              <a:t>Necessary to challenge existing positions; feel supported, understood, accepted, able to express views</a:t>
            </a:r>
          </a:p>
          <a:p>
            <a:r>
              <a:rPr lang="en-GB" sz="2700" dirty="0"/>
              <a:t>Enables deep discussions and desire to participate, offering diverse viewpoints</a:t>
            </a:r>
          </a:p>
          <a:p>
            <a:r>
              <a:rPr lang="en-GB" sz="2700" dirty="0"/>
              <a:t>Challenges stereotypes, prejudices, unconscious bias</a:t>
            </a:r>
          </a:p>
          <a:p>
            <a:r>
              <a:rPr lang="en-GB" sz="2700" dirty="0"/>
              <a:t>Lived experience of others and self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F99CFC3-8CD7-E851-D0DA-106128F848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651193"/>
            <a:ext cx="5183188" cy="578394"/>
          </a:xfrm>
        </p:spPr>
        <p:txBody>
          <a:bodyPr/>
          <a:lstStyle/>
          <a:p>
            <a:r>
              <a:rPr lang="en-GB" dirty="0"/>
              <a:t>Diversity, inclusion, equity, equality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3F9529-8D54-82F1-0B6C-6F232A06D6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626237" y="1261801"/>
            <a:ext cx="6565763" cy="4748655"/>
          </a:xfrm>
        </p:spPr>
        <p:txBody>
          <a:bodyPr/>
          <a:lstStyle/>
          <a:p>
            <a:r>
              <a:rPr lang="en-GB" sz="2200" b="0" i="0" dirty="0">
                <a:solidFill>
                  <a:srgbClr val="1A1919"/>
                </a:solidFill>
                <a:effectLst/>
              </a:rPr>
              <a:t>Diversity: different backgrounds, including</a:t>
            </a:r>
            <a:r>
              <a:rPr lang="en-GB" sz="2200" dirty="0">
                <a:solidFill>
                  <a:srgbClr val="1A1919"/>
                </a:solidFill>
              </a:rPr>
              <a:t> </a:t>
            </a:r>
            <a:r>
              <a:rPr lang="en-GB" sz="2200" b="0" i="0" dirty="0">
                <a:solidFill>
                  <a:srgbClr val="1A1919"/>
                </a:solidFill>
                <a:effectLst/>
              </a:rPr>
              <a:t>race, ethnicity, gender, sexual orientation, age, abilities,</a:t>
            </a:r>
            <a:r>
              <a:rPr lang="en-GB" sz="2200" dirty="0">
                <a:solidFill>
                  <a:srgbClr val="1A1919"/>
                </a:solidFill>
              </a:rPr>
              <a:t> </a:t>
            </a:r>
            <a:r>
              <a:rPr lang="en-GB" sz="2200" b="0" i="0" dirty="0">
                <a:solidFill>
                  <a:srgbClr val="1A1919"/>
                </a:solidFill>
                <a:effectLst/>
              </a:rPr>
              <a:t>from different geographic localities and cultures; does not ensure</a:t>
            </a:r>
            <a:r>
              <a:rPr lang="en-GB" sz="2200" dirty="0">
                <a:solidFill>
                  <a:srgbClr val="1A1919"/>
                </a:solidFill>
              </a:rPr>
              <a:t> </a:t>
            </a:r>
            <a:r>
              <a:rPr lang="en-GB" sz="2200" b="0" i="0" dirty="0">
                <a:solidFill>
                  <a:srgbClr val="1A1919"/>
                </a:solidFill>
                <a:effectLst/>
              </a:rPr>
              <a:t>delivery or access to unique characteristics.</a:t>
            </a:r>
            <a:endParaRPr lang="en-GB" sz="2200" dirty="0">
              <a:solidFill>
                <a:srgbClr val="1A1919"/>
              </a:solidFill>
              <a:effectLst/>
            </a:endParaRPr>
          </a:p>
          <a:p>
            <a:r>
              <a:rPr lang="en-GB" sz="2200" b="0" i="0" dirty="0">
                <a:solidFill>
                  <a:srgbClr val="1A1919"/>
                </a:solidFill>
                <a:effectLst/>
              </a:rPr>
              <a:t>Equity: fairness and provision of access to equal opportunities and resources,</a:t>
            </a:r>
            <a:r>
              <a:rPr lang="en-GB" sz="2200" dirty="0">
                <a:solidFill>
                  <a:srgbClr val="1A1919"/>
                </a:solidFill>
              </a:rPr>
              <a:t> </a:t>
            </a:r>
            <a:r>
              <a:rPr lang="en-GB" sz="2200" b="0" i="0" dirty="0">
                <a:solidFill>
                  <a:srgbClr val="1A1919"/>
                </a:solidFill>
                <a:effectLst/>
              </a:rPr>
              <a:t>irrespective of defining characteristics, with the objective of achieving positive</a:t>
            </a:r>
            <a:r>
              <a:rPr lang="en-GB" sz="2200" dirty="0">
                <a:solidFill>
                  <a:srgbClr val="1A1919"/>
                </a:solidFill>
              </a:rPr>
              <a:t> </a:t>
            </a:r>
            <a:r>
              <a:rPr lang="en-GB" sz="2200" b="0" i="0" dirty="0">
                <a:solidFill>
                  <a:srgbClr val="1A1919"/>
                </a:solidFill>
                <a:effectLst/>
              </a:rPr>
              <a:t>outcomes for those groups.</a:t>
            </a:r>
            <a:endParaRPr lang="en-GB" sz="2200" dirty="0">
              <a:solidFill>
                <a:srgbClr val="1A1919"/>
              </a:solidFill>
              <a:effectLst/>
            </a:endParaRPr>
          </a:p>
          <a:p>
            <a:r>
              <a:rPr lang="en-GB" sz="2200" b="0" i="0" dirty="0">
                <a:solidFill>
                  <a:srgbClr val="1A1919"/>
                </a:solidFill>
                <a:effectLst/>
              </a:rPr>
              <a:t>Equality: treating all individuals the same, regardless of unique characteristics, needs or circumstance</a:t>
            </a:r>
          </a:p>
          <a:p>
            <a:r>
              <a:rPr lang="en-GB" sz="2200" dirty="0">
                <a:solidFill>
                  <a:srgbClr val="1A1919"/>
                </a:solidFill>
              </a:rPr>
              <a:t>Inclusion: cre</a:t>
            </a:r>
            <a:r>
              <a:rPr lang="en-GB" sz="2200" b="0" i="0" dirty="0">
                <a:solidFill>
                  <a:srgbClr val="1A1919"/>
                </a:solidFill>
                <a:effectLst/>
              </a:rPr>
              <a:t>ating environments where diverse individuals feel represented,</a:t>
            </a:r>
            <a:r>
              <a:rPr lang="en-GB" sz="2200" dirty="0">
                <a:solidFill>
                  <a:srgbClr val="1A1919"/>
                </a:solidFill>
              </a:rPr>
              <a:t> </a:t>
            </a:r>
            <a:r>
              <a:rPr lang="en-GB" sz="2200" b="0" i="0" dirty="0">
                <a:solidFill>
                  <a:srgbClr val="1A1919"/>
                </a:solidFill>
                <a:effectLst/>
              </a:rPr>
              <a:t>valued, and can present authentically within those environments</a:t>
            </a:r>
            <a:endParaRPr lang="en-GB" sz="2200" dirty="0">
              <a:solidFill>
                <a:srgbClr val="1A1919"/>
              </a:solidFill>
              <a:effectLst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D96E89-CDD4-E5F4-8869-62D9E2457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42116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7EA3C2-066E-87CB-822C-95B120A23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616" y="27277"/>
            <a:ext cx="10515600" cy="682831"/>
          </a:xfrm>
        </p:spPr>
        <p:txBody>
          <a:bodyPr/>
          <a:lstStyle/>
          <a:p>
            <a:r>
              <a:rPr lang="en-GB" dirty="0"/>
              <a:t>Key concepts (3)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2CE681-98C5-95FA-692F-B5A8D4C6BD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629" y="526476"/>
            <a:ext cx="5157787" cy="579651"/>
          </a:xfrm>
        </p:spPr>
        <p:txBody>
          <a:bodyPr/>
          <a:lstStyle/>
          <a:p>
            <a:r>
              <a:rPr lang="en-GB" dirty="0"/>
              <a:t>Unconscious Bias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3B814C-2E36-52F8-F61A-FE211E497E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0" y="1054122"/>
            <a:ext cx="6096000" cy="4769644"/>
          </a:xfrm>
        </p:spPr>
        <p:txBody>
          <a:bodyPr/>
          <a:lstStyle/>
          <a:p>
            <a:r>
              <a:rPr lang="en-GB" sz="2200" dirty="0">
                <a:solidFill>
                  <a:srgbClr val="1A1919"/>
                </a:solidFill>
              </a:rPr>
              <a:t>N</a:t>
            </a:r>
            <a:r>
              <a:rPr lang="en-GB" sz="2200" b="0" i="0" dirty="0">
                <a:solidFill>
                  <a:srgbClr val="1A1919"/>
                </a:solidFill>
                <a:effectLst/>
              </a:rPr>
              <a:t>eurology of bias and how unconscious bias influences how individuals navigate everyday life, need to understand how</a:t>
            </a:r>
            <a:r>
              <a:rPr lang="en-GB" sz="2200" dirty="0">
                <a:solidFill>
                  <a:srgbClr val="1A1919"/>
                </a:solidFill>
              </a:rPr>
              <a:t> </a:t>
            </a:r>
            <a:r>
              <a:rPr lang="en-GB" sz="2200" b="0" i="0" dirty="0">
                <a:solidFill>
                  <a:srgbClr val="1A1919"/>
                </a:solidFill>
                <a:effectLst/>
              </a:rPr>
              <a:t>prejudice, stereotypes, and other discriminatory mindsets develop.</a:t>
            </a:r>
          </a:p>
          <a:p>
            <a:r>
              <a:rPr lang="en-GB" sz="2200" b="0" i="0" dirty="0">
                <a:solidFill>
                  <a:srgbClr val="1A1919"/>
                </a:solidFill>
                <a:effectLst/>
              </a:rPr>
              <a:t>To undo unconscious or implicit bias, need to appreciate that whilst some</a:t>
            </a:r>
            <a:r>
              <a:rPr lang="en-GB" sz="2200" dirty="0">
                <a:solidFill>
                  <a:srgbClr val="1A1919"/>
                </a:solidFill>
              </a:rPr>
              <a:t> </a:t>
            </a:r>
            <a:r>
              <a:rPr lang="en-GB" sz="2200" b="0" i="0" dirty="0">
                <a:solidFill>
                  <a:srgbClr val="1A1919"/>
                </a:solidFill>
                <a:effectLst/>
              </a:rPr>
              <a:t>bias is conscious and overt, as humans, our neurology predisposes to</a:t>
            </a:r>
            <a:r>
              <a:rPr lang="en-GB" sz="2200" dirty="0">
                <a:solidFill>
                  <a:srgbClr val="1A1919"/>
                </a:solidFill>
              </a:rPr>
              <a:t> </a:t>
            </a:r>
            <a:r>
              <a:rPr lang="en-GB" sz="2200" b="0" i="0" dirty="0">
                <a:solidFill>
                  <a:srgbClr val="1A1919"/>
                </a:solidFill>
                <a:effectLst/>
              </a:rPr>
              <a:t>bias. </a:t>
            </a:r>
          </a:p>
          <a:p>
            <a:r>
              <a:rPr lang="en-GB" sz="2200" b="0" i="0" dirty="0">
                <a:solidFill>
                  <a:srgbClr val="1A1919"/>
                </a:solidFill>
                <a:effectLst/>
              </a:rPr>
              <a:t>This enables us to make sense of our everyday lives, to facilitate decision-making and to process the volume of data required for daily conscious and unconscious functioning of the human system. </a:t>
            </a:r>
            <a:endParaRPr lang="en-GB" sz="2200" dirty="0">
              <a:solidFill>
                <a:srgbClr val="1A1919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BB2863-DB13-B460-86FB-EC7F5F1E7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561362"/>
            <a:ext cx="5183188" cy="579651"/>
          </a:xfrm>
        </p:spPr>
        <p:txBody>
          <a:bodyPr/>
          <a:lstStyle/>
          <a:p>
            <a:r>
              <a:rPr lang="en-GB" dirty="0"/>
              <a:t>Venuefication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AA27BD-CDBA-EA78-6F57-CBC2E9058E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19802" y="1106126"/>
            <a:ext cx="6172197" cy="5190511"/>
          </a:xfrm>
        </p:spPr>
        <p:txBody>
          <a:bodyPr/>
          <a:lstStyle/>
          <a:p>
            <a:r>
              <a:rPr lang="en-GB" dirty="0"/>
              <a:t>Demand for events throughout life requires more venues - multipurpose</a:t>
            </a:r>
          </a:p>
          <a:p>
            <a:r>
              <a:rPr lang="en-GB" dirty="0"/>
              <a:t>Everywhere can be an event venue</a:t>
            </a:r>
          </a:p>
          <a:p>
            <a:r>
              <a:rPr lang="en-GB" dirty="0"/>
              <a:t>The venue’s prime function is prioritised over other activities, whether event-related or not</a:t>
            </a:r>
          </a:p>
          <a:p>
            <a:r>
              <a:rPr lang="en-GB" dirty="0"/>
              <a:t>Places of worship e.g. church have additional complexity due to </a:t>
            </a:r>
            <a:r>
              <a:rPr lang="en-GB" dirty="0" err="1"/>
              <a:t>overlayering</a:t>
            </a:r>
            <a:r>
              <a:rPr lang="en-GB" dirty="0"/>
              <a:t> of theological considerations of sacred space</a:t>
            </a:r>
          </a:p>
          <a:p>
            <a:r>
              <a:rPr lang="en-GB" dirty="0"/>
              <a:t>Suitability, Feasibility, Acceptability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3C9EC7E-377E-E298-A692-8608CD273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0591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A4F3C0-011B-0439-DB4D-5AD39A2E9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8316"/>
          </a:xfrm>
        </p:spPr>
        <p:txBody>
          <a:bodyPr/>
          <a:lstStyle/>
          <a:p>
            <a:r>
              <a:rPr lang="en-GB" dirty="0"/>
              <a:t>Eventization of Faith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4DB17A-3561-CBBF-E186-00207B50F6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38849"/>
            <a:ext cx="5181600" cy="4351338"/>
          </a:xfrm>
        </p:spPr>
        <p:txBody>
          <a:bodyPr/>
          <a:lstStyle/>
          <a:p>
            <a:r>
              <a:rPr lang="en-GB" dirty="0"/>
              <a:t>Churches engage with congregations and local community through events</a:t>
            </a:r>
          </a:p>
          <a:p>
            <a:r>
              <a:rPr lang="en-GB" dirty="0"/>
              <a:t>Churches as venues for external (non-religious hire) have additional layers of meaning – spiritual, historical, heritage – which vary according to denomination / religious tradition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27D8B0-51E8-1085-CBDD-C0A846D36C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538849"/>
            <a:ext cx="5181600" cy="4351338"/>
          </a:xfrm>
        </p:spPr>
        <p:txBody>
          <a:bodyPr/>
          <a:lstStyle/>
          <a:p>
            <a:r>
              <a:rPr lang="en-GB" dirty="0"/>
              <a:t>Influence of Canon Law on what is permissible for traditional denominations (e.g. Roman Catholic, Anglican)</a:t>
            </a:r>
          </a:p>
          <a:p>
            <a:r>
              <a:rPr lang="en-GB" dirty="0"/>
              <a:t>Individual churches need to assess their own strategic positioning and perspectives prior to engaging in events</a:t>
            </a:r>
          </a:p>
          <a:p>
            <a:r>
              <a:rPr lang="en-GB" dirty="0"/>
              <a:t>Cultural Risk Assessment assists churches as venues across all event elements (see next slide)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E36403A-E7FF-5A6D-D867-C33462617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8390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730AC6-9B7A-6717-25F6-83886102C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0" y="2002536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sz="9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© Albert, Dowson &amp; Lomax 2025 https://www.goodfellowpublishers.com/culturalrisk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43C8E2C-11AF-D56B-A932-CA6EE91940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779" b="18955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597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4CC86-C3AD-4D6D-3BCB-6E5022A56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23" y="383380"/>
            <a:ext cx="12137377" cy="855723"/>
          </a:xfrm>
        </p:spPr>
        <p:txBody>
          <a:bodyPr/>
          <a:lstStyle/>
          <a:p>
            <a:r>
              <a:rPr lang="en-GB" dirty="0"/>
              <a:t>Developing CIERA© from a Cultural Risk Assessment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00C321-0C67-1505-8DAF-CCC72EEEE3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34009"/>
            <a:ext cx="5181600" cy="4351338"/>
          </a:xfrm>
        </p:spPr>
        <p:txBody>
          <a:bodyPr/>
          <a:lstStyle/>
          <a:p>
            <a:r>
              <a:rPr lang="en-GB" dirty="0"/>
              <a:t>10 years of theoretical and practical development led to the CIERA©</a:t>
            </a:r>
          </a:p>
          <a:p>
            <a:r>
              <a:rPr lang="en-GB" dirty="0"/>
              <a:t>Utilised our own diverse backgrounds, sharing professional and personal experiences and perspectives with students </a:t>
            </a:r>
          </a:p>
          <a:p>
            <a:r>
              <a:rPr lang="en-GB" dirty="0"/>
              <a:t>See next slide for summary of CRA development process</a:t>
            </a:r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DE7F93-8BE1-815D-87EC-F6A76C39B6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334009"/>
            <a:ext cx="5181600" cy="4351338"/>
          </a:xfrm>
        </p:spPr>
        <p:txBody>
          <a:bodyPr/>
          <a:lstStyle/>
          <a:p>
            <a:r>
              <a:rPr lang="en-GB" dirty="0"/>
              <a:t>Teaching and learning enabled development from a risk assessment of cultural issues at events, to applying the Cultural Risk Assessment to real life events</a:t>
            </a:r>
          </a:p>
          <a:p>
            <a:r>
              <a:rPr lang="en-GB" dirty="0"/>
              <a:t>Collaborated with external groupings and applied the CRA tool in academic and professional projects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6E7B57-4CDC-9B8E-06A4-A1D8ABEF3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660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79238C-1020-805E-6D22-403ED0316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0" y="2002536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  <a:spcAft>
                <a:spcPts val="600"/>
              </a:spcAft>
            </a:pPr>
            <a:r>
              <a:rPr lang="en-US" sz="900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© Albert, Dowson &amp; Lomax 2025 https://www.goodfellowpublishers.com/culturalrisk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54E40F-65C3-FE8F-8668-CD246F21E5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241" b="6647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612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69AB4-D6CE-87BA-4191-84839903A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 – Chapter 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E106F-614C-8C77-9FBA-B7F83AFFE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Benefits of reflecting on diversity and equality to drive inclusion in event spaces</a:t>
            </a:r>
          </a:p>
          <a:p>
            <a:r>
              <a:rPr lang="en-GB" dirty="0"/>
              <a:t>New ways of collaborative working to bring more successful outcomes</a:t>
            </a:r>
          </a:p>
          <a:p>
            <a:r>
              <a:rPr lang="en-GB" dirty="0"/>
              <a:t>Tested through teaching and practical application; iterative learning and improvement led to the creation of the CIERA©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890FDA-FC15-B040-888D-BBB541581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89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0C03A-166C-A6E2-3138-2744156B6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88206"/>
          </a:xfrm>
        </p:spPr>
        <p:txBody>
          <a:bodyPr/>
          <a:lstStyle/>
          <a:p>
            <a:r>
              <a:rPr lang="en-GB" dirty="0"/>
              <a:t>Discussion Questions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3338C-DFF3-18DE-8368-618AE07EBF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2694" y="1253331"/>
            <a:ext cx="10982359" cy="4351338"/>
          </a:xfrm>
        </p:spPr>
        <p:txBody>
          <a:bodyPr/>
          <a:lstStyle/>
          <a:p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Identify three contexts that would be relevant to undertake a cultural risk assessment</a:t>
            </a:r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  <a:p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What are three benefits of assessing cultural risks in the three contexts you have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identified?</a:t>
            </a:r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  <a:p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What are three benefits of assessing cultural risks in events generally?</a:t>
            </a:r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  <a:p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What three cultural aspects would you benefit from learning about?</a:t>
            </a:r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  <a:p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Research reliable sources for learning about those three cultural aspects.</a:t>
            </a:r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917F7-91B1-AFAA-8E9E-D371375D3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2412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68CE08-AE05-4244-6529-9E14C1BF0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5278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2096</Words>
  <Application>Microsoft Office PowerPoint</Application>
  <PresentationFormat>Widescreen</PresentationFormat>
  <Paragraphs>130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Office Theme</vt:lpstr>
      <vt:lpstr>Custom Design</vt:lpstr>
      <vt:lpstr>PowerPoint Presentation</vt:lpstr>
      <vt:lpstr>PowerPoint Presentation</vt:lpstr>
      <vt:lpstr>PowerPoint Presentation</vt:lpstr>
      <vt:lpstr>Summary – Chapter 2: Rationale, scope and background of cultural risk assessment and CIERA  Ruth Dowson &amp; Bernadette Albert</vt:lpstr>
      <vt:lpstr>Contextualization </vt:lpstr>
      <vt:lpstr>Rationale and Origins of CIERA©</vt:lpstr>
      <vt:lpstr>Key areas for consideration of cultural risks</vt:lpstr>
      <vt:lpstr>PowerPoint Presentation</vt:lpstr>
      <vt:lpstr>Key concepts and academic origins</vt:lpstr>
      <vt:lpstr>Key concepts (2)</vt:lpstr>
      <vt:lpstr>Key concepts (3)</vt:lpstr>
      <vt:lpstr>Eventization of Faith</vt:lpstr>
      <vt:lpstr>PowerPoint Presentation</vt:lpstr>
      <vt:lpstr>Developing CIERA© from a Cultural Risk Assessment</vt:lpstr>
      <vt:lpstr>PowerPoint Presentation</vt:lpstr>
      <vt:lpstr>Summary – Chapter 2</vt:lpstr>
      <vt:lpstr>Discussion Questions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Sally North</dc:creator>
  <cp:lastModifiedBy>Rev Ruth Dowson</cp:lastModifiedBy>
  <cp:revision>13</cp:revision>
  <dcterms:created xsi:type="dcterms:W3CDTF">2026-03-17T13:44:53Z</dcterms:created>
  <dcterms:modified xsi:type="dcterms:W3CDTF">2026-05-07T15:13:16Z</dcterms:modified>
</cp:coreProperties>
</file>